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可画糕点铺" panose="02010600030101010101" charset="-122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9" d="100"/>
          <a:sy n="39" d="100"/>
        </p:scale>
        <p:origin x="1618" y="5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2.sv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FAC10B0A-1C2E-41BC-8FF5-39BF31CA981B}"/>
              </a:ext>
            </a:extLst>
          </p:cNvPr>
          <p:cNvGrpSpPr/>
          <p:nvPr/>
        </p:nvGrpSpPr>
        <p:grpSpPr>
          <a:xfrm>
            <a:off x="-515746" y="731186"/>
            <a:ext cx="13681349" cy="10472451"/>
            <a:chOff x="-515746" y="731186"/>
            <a:chExt cx="13681349" cy="10472451"/>
          </a:xfrm>
        </p:grpSpPr>
        <p:pic>
          <p:nvPicPr>
            <p:cNvPr id="2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-515746" y="731186"/>
              <a:ext cx="13681349" cy="10472451"/>
            </a:xfrm>
            <a:prstGeom prst="rect">
              <a:avLst/>
            </a:prstGeom>
          </p:spPr>
        </p:pic>
        <p:sp>
          <p:nvSpPr>
            <p:cNvPr id="4" name="TextBox 4"/>
            <p:cNvSpPr txBox="1"/>
            <p:nvPr/>
          </p:nvSpPr>
          <p:spPr>
            <a:xfrm rot="-815787">
              <a:off x="1248834" y="4062687"/>
              <a:ext cx="7806924" cy="1685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12480"/>
                </a:lnSpc>
              </a:pPr>
              <a:r>
                <a:rPr lang="en-US" sz="10400" spc="-428" dirty="0" err="1">
                  <a:solidFill>
                    <a:srgbClr val="D9F1F6"/>
                  </a:solidFill>
                  <a:ea typeface="可画动感隶书"/>
                </a:rPr>
                <a:t>情愛關係報告</a:t>
              </a:r>
              <a:endParaRPr lang="en-US" sz="10400" spc="-428" dirty="0">
                <a:solidFill>
                  <a:srgbClr val="D9F1F6"/>
                </a:solidFill>
                <a:ea typeface="可画动感隶书"/>
              </a:endParaRPr>
            </a:p>
          </p:txBody>
        </p:sp>
      </p:grpSp>
      <p:grpSp>
        <p:nvGrpSpPr>
          <p:cNvPr id="7" name="群組 6">
            <a:extLst>
              <a:ext uri="{FF2B5EF4-FFF2-40B4-BE49-F238E27FC236}">
                <a16:creationId xmlns:a16="http://schemas.microsoft.com/office/drawing/2014/main" id="{F832E033-5C0F-475D-8C44-86CB4D8307DD}"/>
              </a:ext>
            </a:extLst>
          </p:cNvPr>
          <p:cNvGrpSpPr/>
          <p:nvPr/>
        </p:nvGrpSpPr>
        <p:grpSpPr>
          <a:xfrm>
            <a:off x="7094708" y="-1468707"/>
            <a:ext cx="14393729" cy="12850802"/>
            <a:chOff x="7094708" y="-1468707"/>
            <a:chExt cx="14393729" cy="1285080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t="22933"/>
            <a:stretch>
              <a:fillRect/>
            </a:stretch>
          </p:blipFill>
          <p:spPr>
            <a:xfrm rot="10632854" flipH="1">
              <a:off x="7094708" y="-1468707"/>
              <a:ext cx="13309651" cy="12850802"/>
            </a:xfrm>
            <a:prstGeom prst="rect">
              <a:avLst/>
            </a:prstGeom>
          </p:spPr>
        </p:pic>
        <p:sp>
          <p:nvSpPr>
            <p:cNvPr id="5" name="TextBox 5"/>
            <p:cNvSpPr txBox="1"/>
            <p:nvPr/>
          </p:nvSpPr>
          <p:spPr>
            <a:xfrm>
              <a:off x="11935819" y="8357081"/>
              <a:ext cx="9552618" cy="9012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6966"/>
                </a:lnSpc>
              </a:pPr>
              <a:r>
                <a:rPr lang="en-US" sz="4976" spc="-120" dirty="0" err="1">
                  <a:solidFill>
                    <a:srgbClr val="FFFFFF"/>
                  </a:solidFill>
                  <a:ea typeface="可画糕点铺"/>
                </a:rPr>
                <a:t>設二B</a:t>
              </a:r>
              <a:r>
                <a:rPr lang="en-US" sz="4976" spc="-120" dirty="0">
                  <a:solidFill>
                    <a:srgbClr val="FFFFFF"/>
                  </a:solidFill>
                  <a:ea typeface="可画糕点铺"/>
                </a:rPr>
                <a:t> 11032204王韋婷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1.23457E-7 L 0.72691 -1.0040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345" y="-5020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33333E-6 -2.59259E-6 L -0.74809 0.30263 " pathEditMode="relative" rAng="0" ptsTypes="AA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405" y="15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430771" y="1943100"/>
            <a:ext cx="9426458" cy="1216023"/>
          </a:xfrm>
          <a:prstGeom prst="rect">
            <a:avLst/>
          </a:prstGeom>
          <a:solidFill>
            <a:srgbClr val="CB6CE6"/>
          </a:solidFill>
        </p:spPr>
      </p:sp>
      <p:sp>
        <p:nvSpPr>
          <p:cNvPr id="3" name="TextBox 3"/>
          <p:cNvSpPr txBox="1"/>
          <p:nvPr/>
        </p:nvSpPr>
        <p:spPr>
          <a:xfrm>
            <a:off x="6247200" y="4902889"/>
            <a:ext cx="5793600" cy="2508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spc="-167">
                <a:solidFill>
                  <a:srgbClr val="595959"/>
                </a:solidFill>
                <a:ea typeface="可画糕点铺"/>
              </a:rPr>
              <a:t>認識很久</a:t>
            </a:r>
          </a:p>
          <a:p>
            <a:pPr marL="0" lvl="0" indent="0" algn="ctr">
              <a:lnSpc>
                <a:spcPts val="9799"/>
              </a:lnSpc>
            </a:pPr>
            <a:r>
              <a:rPr lang="en-US" sz="6999" spc="-169">
                <a:solidFill>
                  <a:srgbClr val="595959"/>
                </a:solidFill>
                <a:ea typeface="可画糕点铺"/>
              </a:rPr>
              <a:t>朋友後交往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857213" y="7913687"/>
            <a:ext cx="7402087" cy="1787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 spc="-119">
                <a:solidFill>
                  <a:srgbClr val="595959"/>
                </a:solidFill>
                <a:ea typeface="可画糕点铺"/>
              </a:rPr>
              <a:t>沒有做他第一個戀人</a:t>
            </a:r>
          </a:p>
          <a:p>
            <a:pPr marL="0" lvl="0" indent="0" algn="ctr">
              <a:lnSpc>
                <a:spcPts val="6999"/>
              </a:lnSpc>
            </a:pPr>
            <a:r>
              <a:rPr lang="en-US" sz="4999" spc="-121">
                <a:solidFill>
                  <a:srgbClr val="595959"/>
                </a:solidFill>
                <a:latin typeface="可画糕点铺"/>
              </a:rPr>
              <a:t>            -療情傷被傷害的我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2070029"/>
            <a:ext cx="18288000" cy="1225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799"/>
              </a:lnSpc>
            </a:pPr>
            <a:r>
              <a:rPr lang="en-US" sz="7999" spc="-194">
                <a:solidFill>
                  <a:srgbClr val="FFFFFF"/>
                </a:solidFill>
                <a:ea typeface="可画动感隶书"/>
              </a:rPr>
              <a:t>戀愛關係-在一起</a:t>
            </a:r>
          </a:p>
        </p:txBody>
      </p:sp>
      <p:sp>
        <p:nvSpPr>
          <p:cNvPr id="6" name="AutoShape 6"/>
          <p:cNvSpPr/>
          <p:nvPr/>
        </p:nvSpPr>
        <p:spPr>
          <a:xfrm>
            <a:off x="10686668" y="7625455"/>
            <a:ext cx="6572632" cy="2075758"/>
          </a:xfrm>
          <a:prstGeom prst="rect">
            <a:avLst/>
          </a:prstGeom>
          <a:solidFill>
            <a:srgbClr val="CB6CE6"/>
          </a:solid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群組 17">
            <a:extLst>
              <a:ext uri="{FF2B5EF4-FFF2-40B4-BE49-F238E27FC236}">
                <a16:creationId xmlns:a16="http://schemas.microsoft.com/office/drawing/2014/main" id="{8F405729-F4FC-4204-9713-85BE45633BA3}"/>
              </a:ext>
            </a:extLst>
          </p:cNvPr>
          <p:cNvGrpSpPr/>
          <p:nvPr/>
        </p:nvGrpSpPr>
        <p:grpSpPr>
          <a:xfrm>
            <a:off x="13038895" y="6077933"/>
            <a:ext cx="4531042" cy="3673418"/>
            <a:chOff x="13041660" y="6316982"/>
            <a:chExt cx="4531042" cy="3673418"/>
          </a:xfrm>
        </p:grpSpPr>
        <p:sp>
          <p:nvSpPr>
            <p:cNvPr id="15" name="AutoShape 15"/>
            <p:cNvSpPr/>
            <p:nvPr/>
          </p:nvSpPr>
          <p:spPr>
            <a:xfrm>
              <a:off x="13041660" y="7914642"/>
              <a:ext cx="4531042" cy="2075758"/>
            </a:xfrm>
            <a:prstGeom prst="rect">
              <a:avLst/>
            </a:prstGeom>
            <a:solidFill>
              <a:srgbClr val="8F52FF"/>
            </a:solidFill>
          </p:spPr>
        </p:sp>
        <p:sp>
          <p:nvSpPr>
            <p:cNvPr id="17" name="AutoShape 17"/>
            <p:cNvSpPr/>
            <p:nvPr/>
          </p:nvSpPr>
          <p:spPr>
            <a:xfrm flipH="1" flipV="1">
              <a:off x="13106400" y="6316982"/>
              <a:ext cx="0" cy="3673418"/>
            </a:xfrm>
            <a:prstGeom prst="line">
              <a:avLst/>
            </a:prstGeom>
            <a:ln w="219075" cap="flat">
              <a:solidFill>
                <a:srgbClr val="8F52FF"/>
              </a:solidFill>
              <a:prstDash val="solid"/>
              <a:headEnd type="none" w="sm" len="sm"/>
              <a:tailEnd type="arrow" w="med" len="sm"/>
            </a:ln>
          </p:spPr>
        </p:sp>
      </p:grpSp>
      <p:sp>
        <p:nvSpPr>
          <p:cNvPr id="2" name="TextBox 2"/>
          <p:cNvSpPr txBox="1"/>
          <p:nvPr/>
        </p:nvSpPr>
        <p:spPr>
          <a:xfrm>
            <a:off x="1123314" y="5490847"/>
            <a:ext cx="4954272" cy="164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 spc="-134">
                <a:solidFill>
                  <a:srgbClr val="595959"/>
                </a:solidFill>
                <a:ea typeface="可画糕点铺"/>
              </a:rPr>
              <a:t>想太多沒用</a:t>
            </a:r>
          </a:p>
          <a:p>
            <a:pPr marL="0" lvl="0" indent="0" algn="ctr">
              <a:lnSpc>
                <a:spcPts val="6160"/>
              </a:lnSpc>
              <a:spcBef>
                <a:spcPct val="0"/>
              </a:spcBef>
            </a:pPr>
            <a:r>
              <a:rPr lang="en-US" sz="5600" spc="-135">
                <a:solidFill>
                  <a:srgbClr val="595959"/>
                </a:solidFill>
                <a:ea typeface="可画糕点铺"/>
              </a:rPr>
              <a:t>問就是不喜歡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6864" y="5490847"/>
            <a:ext cx="4954272" cy="242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59"/>
              </a:lnSpc>
            </a:pPr>
            <a:r>
              <a:rPr lang="en-US" sz="5599" spc="-134">
                <a:solidFill>
                  <a:srgbClr val="595959"/>
                </a:solidFill>
                <a:ea typeface="可画糕点铺"/>
              </a:rPr>
              <a:t>認識久一點</a:t>
            </a:r>
          </a:p>
          <a:p>
            <a:pPr algn="ctr">
              <a:lnSpc>
                <a:spcPts val="6159"/>
              </a:lnSpc>
            </a:pPr>
            <a:r>
              <a:rPr lang="en-US" sz="5599" spc="-134">
                <a:solidFill>
                  <a:srgbClr val="595959"/>
                </a:solidFill>
                <a:ea typeface="可画糕点铺"/>
              </a:rPr>
              <a:t>了解為人</a:t>
            </a:r>
          </a:p>
          <a:p>
            <a:pPr marL="0" lvl="0" indent="0" algn="ctr">
              <a:lnSpc>
                <a:spcPts val="6159"/>
              </a:lnSpc>
              <a:spcBef>
                <a:spcPct val="0"/>
              </a:spcBef>
            </a:pPr>
            <a:r>
              <a:rPr lang="en-US" sz="5599" spc="-135">
                <a:solidFill>
                  <a:srgbClr val="595959"/>
                </a:solidFill>
                <a:ea typeface="可画糕点铺"/>
              </a:rPr>
              <a:t>再選擇做情侶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210414" y="5490847"/>
            <a:ext cx="4954272" cy="861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160"/>
              </a:lnSpc>
              <a:spcBef>
                <a:spcPct val="0"/>
              </a:spcBef>
            </a:pPr>
            <a:r>
              <a:rPr lang="en-US" sz="5600" spc="-135">
                <a:solidFill>
                  <a:srgbClr val="595959"/>
                </a:solidFill>
                <a:ea typeface="可画糕点铺"/>
              </a:rPr>
              <a:t>不做接盤俠！！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994255" y="3571238"/>
            <a:ext cx="1239263" cy="1239263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8C52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994255" y="3479225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5">
                <a:solidFill>
                  <a:srgbClr val="FFFFFF"/>
                </a:solidFill>
                <a:latin typeface="Open Sans"/>
              </a:rPr>
              <a:t>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524368" y="3571238"/>
            <a:ext cx="1239263" cy="123926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8C52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524368" y="3479225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5">
                <a:solidFill>
                  <a:srgbClr val="FFFFFF"/>
                </a:solidFill>
                <a:latin typeface="Open Sans"/>
              </a:rPr>
              <a:t>2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4067918" y="3571238"/>
            <a:ext cx="1239263" cy="1239263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8C52F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4067918" y="3479225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5">
                <a:solidFill>
                  <a:srgbClr val="FFFFFF"/>
                </a:solidFill>
                <a:latin typeface="Open Sans"/>
              </a:rPr>
              <a:t>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119265" y="1028700"/>
            <a:ext cx="2049470" cy="81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2"/>
              </a:lnSpc>
              <a:spcBef>
                <a:spcPct val="0"/>
              </a:spcBef>
            </a:pPr>
            <a:r>
              <a:rPr lang="en-US" sz="5400" spc="-131" dirty="0" err="1">
                <a:solidFill>
                  <a:srgbClr val="000000"/>
                </a:solidFill>
                <a:ea typeface="可画动感隶书"/>
              </a:rPr>
              <a:t>總結</a:t>
            </a:r>
            <a:endParaRPr lang="en-US" sz="5400" spc="-131" dirty="0">
              <a:solidFill>
                <a:srgbClr val="000000"/>
              </a:solidFill>
              <a:ea typeface="可画动感隶书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038895" y="7957493"/>
            <a:ext cx="4531040" cy="15491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32"/>
              </a:lnSpc>
            </a:pPr>
            <a:r>
              <a:rPr lang="en-US" sz="5400" spc="-129" dirty="0" err="1">
                <a:solidFill>
                  <a:srgbClr val="FFFFFF"/>
                </a:solidFill>
                <a:ea typeface="可画糕点铺"/>
              </a:rPr>
              <a:t>他受的情傷</a:t>
            </a:r>
            <a:endParaRPr lang="en-US" sz="5400" spc="-129" dirty="0">
              <a:solidFill>
                <a:srgbClr val="FFFFFF"/>
              </a:solidFill>
              <a:ea typeface="可画糕点铺"/>
            </a:endParaRPr>
          </a:p>
          <a:p>
            <a:pPr algn="ctr">
              <a:lnSpc>
                <a:spcPts val="5832"/>
              </a:lnSpc>
              <a:spcBef>
                <a:spcPct val="0"/>
              </a:spcBef>
            </a:pPr>
            <a:r>
              <a:rPr lang="en-US" sz="5400" spc="-131" dirty="0" err="1">
                <a:solidFill>
                  <a:srgbClr val="FFFFFF"/>
                </a:solidFill>
                <a:ea typeface="可画糕点铺"/>
              </a:rPr>
              <a:t>憑甚麼我受罪</a:t>
            </a:r>
            <a:endParaRPr lang="en-US" sz="5400" spc="-131" dirty="0">
              <a:solidFill>
                <a:srgbClr val="FFFFFF"/>
              </a:solidFill>
              <a:ea typeface="可画糕点铺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94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1751319">
            <a:off x="-4261500" y="2872817"/>
            <a:ext cx="24034089" cy="11161790"/>
          </a:xfrm>
          <a:prstGeom prst="rect">
            <a:avLst/>
          </a:prstGeom>
          <a:solidFill>
            <a:srgbClr val="8F52FF"/>
          </a:solidFill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8229600"/>
          </a:xfrm>
          <a:prstGeom prst="rect">
            <a:avLst/>
          </a:prstGeom>
          <a:solidFill>
            <a:srgbClr val="71E4FD"/>
          </a:solidFill>
        </p:spPr>
      </p:sp>
      <p:sp>
        <p:nvSpPr>
          <p:cNvPr id="4" name="TextBox 4"/>
          <p:cNvSpPr txBox="1"/>
          <p:nvPr/>
        </p:nvSpPr>
        <p:spPr>
          <a:xfrm>
            <a:off x="4421469" y="4594225"/>
            <a:ext cx="9445063" cy="1155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00"/>
              </a:lnSpc>
            </a:pPr>
            <a:r>
              <a:rPr lang="en-US" sz="8000" spc="-194">
                <a:solidFill>
                  <a:srgbClr val="000000"/>
                </a:solidFill>
                <a:ea typeface="可画动感隶书"/>
              </a:rPr>
              <a:t>感謝聆聽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" y="1138428"/>
            <a:ext cx="5165385" cy="7996428"/>
            <a:chOff x="0" y="0"/>
            <a:chExt cx="6887180" cy="106619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887210" cy="10661904"/>
            </a:xfrm>
            <a:custGeom>
              <a:avLst/>
              <a:gdLst/>
              <a:ahLst/>
              <a:cxnLst/>
              <a:rect l="l" t="t" r="r" b="b"/>
              <a:pathLst>
                <a:path w="6887210" h="10661904">
                  <a:moveTo>
                    <a:pt x="0" y="0"/>
                  </a:moveTo>
                  <a:lnTo>
                    <a:pt x="6887210" y="0"/>
                  </a:lnTo>
                  <a:lnTo>
                    <a:pt x="6887210" y="10661904"/>
                  </a:lnTo>
                  <a:lnTo>
                    <a:pt x="0" y="10661904"/>
                  </a:lnTo>
                  <a:close/>
                </a:path>
              </a:pathLst>
            </a:custGeom>
            <a:solidFill>
              <a:srgbClr val="5CE1E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7723796" y="1138428"/>
            <a:ext cx="576072" cy="7996428"/>
            <a:chOff x="0" y="0"/>
            <a:chExt cx="768096" cy="1066190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68096" cy="10661904"/>
            </a:xfrm>
            <a:custGeom>
              <a:avLst/>
              <a:gdLst/>
              <a:ahLst/>
              <a:cxnLst/>
              <a:rect l="l" t="t" r="r" b="b"/>
              <a:pathLst>
                <a:path w="768096" h="10661904">
                  <a:moveTo>
                    <a:pt x="0" y="0"/>
                  </a:moveTo>
                  <a:lnTo>
                    <a:pt x="768096" y="0"/>
                  </a:lnTo>
                  <a:lnTo>
                    <a:pt x="768096" y="10661904"/>
                  </a:lnTo>
                  <a:lnTo>
                    <a:pt x="0" y="10661904"/>
                  </a:lnTo>
                  <a:close/>
                </a:path>
              </a:pathLst>
            </a:custGeom>
            <a:solidFill>
              <a:srgbClr val="C8C8C8">
                <a:alpha val="49804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70819" y="4728782"/>
            <a:ext cx="4238343" cy="81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2"/>
              </a:lnSpc>
            </a:pPr>
            <a:r>
              <a:rPr lang="en-US" sz="5400" spc="-221">
                <a:solidFill>
                  <a:srgbClr val="FFFFFF"/>
                </a:solidFill>
                <a:ea typeface="可画动感隶书"/>
              </a:rPr>
              <a:t>幼年時期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63640" y="2463926"/>
            <a:ext cx="10561320" cy="5216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 dirty="0" err="1">
                <a:solidFill>
                  <a:srgbClr val="595959"/>
                </a:solidFill>
                <a:ea typeface="可画糕点铺"/>
              </a:rPr>
              <a:t>教養不能講話這麼沒禮貌</a:t>
            </a:r>
            <a:endParaRPr lang="en-US" sz="5400" spc="-131" dirty="0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</a:pPr>
            <a:endParaRPr lang="en-US" sz="5400" spc="-131" dirty="0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 dirty="0" err="1">
                <a:solidFill>
                  <a:srgbClr val="595959"/>
                </a:solidFill>
                <a:ea typeface="可画糕点铺"/>
              </a:rPr>
              <a:t>表達自我想法會被嘴巴閉閉</a:t>
            </a:r>
            <a:endParaRPr lang="en-US" sz="5400" spc="-131" dirty="0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</a:pPr>
            <a:endParaRPr lang="en-US" sz="5400" spc="-131" dirty="0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 dirty="0" err="1">
                <a:solidFill>
                  <a:srgbClr val="595959"/>
                </a:solidFill>
                <a:ea typeface="可画糕点铺"/>
              </a:rPr>
              <a:t>除了爸媽還有一個哥哥做榜樣</a:t>
            </a:r>
            <a:endParaRPr lang="en-US" sz="5400" spc="-131" dirty="0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</a:pPr>
            <a:endParaRPr lang="en-US" sz="5400" spc="-131" dirty="0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 dirty="0" err="1">
                <a:solidFill>
                  <a:srgbClr val="595959"/>
                </a:solidFill>
                <a:ea typeface="可画糕点铺"/>
              </a:rPr>
              <a:t>從小因為阿嬤生病被送去安親班</a:t>
            </a:r>
            <a:endParaRPr lang="en-US" sz="5400" spc="-131" dirty="0">
              <a:solidFill>
                <a:srgbClr val="595959"/>
              </a:solidFill>
              <a:ea typeface="可画糕点铺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23314" y="5490847"/>
            <a:ext cx="4954272" cy="861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160"/>
              </a:lnSpc>
              <a:spcBef>
                <a:spcPct val="0"/>
              </a:spcBef>
            </a:pPr>
            <a:r>
              <a:rPr lang="en-US" sz="5600" spc="-135">
                <a:solidFill>
                  <a:srgbClr val="595959"/>
                </a:solidFill>
                <a:ea typeface="可画糕点铺"/>
              </a:rPr>
              <a:t>不想依靠別人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6864" y="5490847"/>
            <a:ext cx="4954272" cy="861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160"/>
              </a:lnSpc>
              <a:spcBef>
                <a:spcPct val="0"/>
              </a:spcBef>
            </a:pPr>
            <a:r>
              <a:rPr lang="en-US" sz="5600" spc="-135">
                <a:solidFill>
                  <a:srgbClr val="595959"/>
                </a:solidFill>
                <a:ea typeface="可画糕点铺"/>
              </a:rPr>
              <a:t>想被誇獎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210414" y="5490847"/>
            <a:ext cx="4954272" cy="861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160"/>
              </a:lnSpc>
              <a:spcBef>
                <a:spcPct val="0"/>
              </a:spcBef>
            </a:pPr>
            <a:r>
              <a:rPr lang="en-US" sz="5600" spc="-135">
                <a:solidFill>
                  <a:srgbClr val="595959"/>
                </a:solidFill>
                <a:ea typeface="可画糕点铺"/>
              </a:rPr>
              <a:t>內心自卑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994255" y="3571238"/>
            <a:ext cx="1239263" cy="1239263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CE1E6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994255" y="3479225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5">
                <a:solidFill>
                  <a:srgbClr val="FFFFFF"/>
                </a:solidFill>
                <a:latin typeface="Open Sans"/>
              </a:rPr>
              <a:t>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524368" y="3571238"/>
            <a:ext cx="1239263" cy="123926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CE1E6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524368" y="3479225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5">
                <a:solidFill>
                  <a:srgbClr val="FFFFFF"/>
                </a:solidFill>
                <a:latin typeface="Open Sans"/>
              </a:rPr>
              <a:t>2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4067918" y="3571238"/>
            <a:ext cx="1239263" cy="1239263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CE1E6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4067918" y="3479225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5">
                <a:solidFill>
                  <a:srgbClr val="FFFFFF"/>
                </a:solidFill>
                <a:latin typeface="Open Sans"/>
              </a:rPr>
              <a:t>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119265" y="1028700"/>
            <a:ext cx="2049470" cy="81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2"/>
              </a:lnSpc>
              <a:spcBef>
                <a:spcPct val="0"/>
              </a:spcBef>
            </a:pPr>
            <a:r>
              <a:rPr lang="en-US" sz="5400" spc="-131">
                <a:solidFill>
                  <a:srgbClr val="000000"/>
                </a:solidFill>
                <a:ea typeface="可画动感隶书"/>
              </a:rPr>
              <a:t>總結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" y="1138428"/>
            <a:ext cx="5165385" cy="7996428"/>
            <a:chOff x="0" y="0"/>
            <a:chExt cx="6887180" cy="106619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887210" cy="10661904"/>
            </a:xfrm>
            <a:custGeom>
              <a:avLst/>
              <a:gdLst/>
              <a:ahLst/>
              <a:cxnLst/>
              <a:rect l="l" t="t" r="r" b="b"/>
              <a:pathLst>
                <a:path w="6887210" h="10661904">
                  <a:moveTo>
                    <a:pt x="0" y="0"/>
                  </a:moveTo>
                  <a:lnTo>
                    <a:pt x="6887210" y="0"/>
                  </a:lnTo>
                  <a:lnTo>
                    <a:pt x="6887210" y="10661904"/>
                  </a:lnTo>
                  <a:lnTo>
                    <a:pt x="0" y="10661904"/>
                  </a:lnTo>
                  <a:close/>
                </a:path>
              </a:pathLst>
            </a:custGeom>
            <a:solidFill>
              <a:srgbClr val="40BAD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7723796" y="1138428"/>
            <a:ext cx="576072" cy="7996428"/>
            <a:chOff x="0" y="0"/>
            <a:chExt cx="768096" cy="1066190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68096" cy="10661904"/>
            </a:xfrm>
            <a:custGeom>
              <a:avLst/>
              <a:gdLst/>
              <a:ahLst/>
              <a:cxnLst/>
              <a:rect l="l" t="t" r="r" b="b"/>
              <a:pathLst>
                <a:path w="768096" h="10661904">
                  <a:moveTo>
                    <a:pt x="0" y="0"/>
                  </a:moveTo>
                  <a:lnTo>
                    <a:pt x="768096" y="0"/>
                  </a:lnTo>
                  <a:lnTo>
                    <a:pt x="768096" y="10661904"/>
                  </a:lnTo>
                  <a:lnTo>
                    <a:pt x="0" y="10661904"/>
                  </a:lnTo>
                  <a:close/>
                </a:path>
              </a:pathLst>
            </a:custGeom>
            <a:solidFill>
              <a:srgbClr val="C8C8C8">
                <a:alpha val="49804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70819" y="4728782"/>
            <a:ext cx="4238343" cy="81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2"/>
              </a:lnSpc>
            </a:pPr>
            <a:r>
              <a:rPr lang="en-US" sz="5400" spc="-221">
                <a:solidFill>
                  <a:srgbClr val="FFFFFF"/>
                </a:solidFill>
                <a:ea typeface="可画动感隶书"/>
              </a:rPr>
              <a:t>青少年時期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63640" y="2463926"/>
            <a:ext cx="10561320" cy="5216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>
                <a:solidFill>
                  <a:srgbClr val="595959"/>
                </a:solidFill>
                <a:ea typeface="可画糕点铺"/>
              </a:rPr>
              <a:t>社團參與不積極</a:t>
            </a:r>
          </a:p>
          <a:p>
            <a:pPr marL="977265" lvl="1" indent="-488632" algn="l">
              <a:lnSpc>
                <a:spcPts val="5832"/>
              </a:lnSpc>
            </a:pPr>
            <a:endParaRPr lang="en-US" sz="5400" spc="-131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>
                <a:solidFill>
                  <a:srgbClr val="595959"/>
                </a:solidFill>
                <a:ea typeface="可画糕点铺"/>
              </a:rPr>
              <a:t>只親近自己認定的人</a:t>
            </a:r>
          </a:p>
          <a:p>
            <a:pPr marL="977265" lvl="1" indent="-488632" algn="l">
              <a:lnSpc>
                <a:spcPts val="5832"/>
              </a:lnSpc>
            </a:pPr>
            <a:endParaRPr lang="en-US" sz="5400" spc="-131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>
                <a:solidFill>
                  <a:srgbClr val="595959"/>
                </a:solidFill>
                <a:ea typeface="可画糕点铺"/>
              </a:rPr>
              <a:t>太有自己的想法</a:t>
            </a:r>
          </a:p>
          <a:p>
            <a:pPr marL="977265" lvl="1" indent="-488632" algn="l">
              <a:lnSpc>
                <a:spcPts val="5832"/>
              </a:lnSpc>
            </a:pPr>
            <a:endParaRPr lang="en-US" sz="5400" spc="-131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>
                <a:solidFill>
                  <a:srgbClr val="595959"/>
                </a:solidFill>
                <a:ea typeface="可画糕点铺"/>
              </a:rPr>
              <a:t>聽不懂話外話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23314" y="5490847"/>
            <a:ext cx="4954272" cy="861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160"/>
              </a:lnSpc>
              <a:spcBef>
                <a:spcPct val="0"/>
              </a:spcBef>
            </a:pPr>
            <a:r>
              <a:rPr lang="en-US" sz="5600" spc="-135">
                <a:solidFill>
                  <a:srgbClr val="595959"/>
                </a:solidFill>
                <a:ea typeface="可画糕点铺"/>
              </a:rPr>
              <a:t>朋友不多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6864" y="5490847"/>
            <a:ext cx="4954272" cy="164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59"/>
              </a:lnSpc>
            </a:pPr>
            <a:r>
              <a:rPr lang="en-US" sz="5599" spc="-134">
                <a:solidFill>
                  <a:srgbClr val="595959"/>
                </a:solidFill>
                <a:ea typeface="可画糕点铺"/>
              </a:rPr>
              <a:t>別人要我做什麼</a:t>
            </a:r>
          </a:p>
          <a:p>
            <a:pPr marL="0" lvl="0" indent="0" algn="ctr">
              <a:lnSpc>
                <a:spcPts val="6159"/>
              </a:lnSpc>
              <a:spcBef>
                <a:spcPct val="0"/>
              </a:spcBef>
            </a:pPr>
            <a:r>
              <a:rPr lang="en-US" sz="5599" spc="-135">
                <a:solidFill>
                  <a:srgbClr val="595959"/>
                </a:solidFill>
                <a:ea typeface="可画糕点铺"/>
              </a:rPr>
              <a:t>我偏不做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210414" y="5490847"/>
            <a:ext cx="4954272" cy="164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 spc="-134">
                <a:solidFill>
                  <a:srgbClr val="595959"/>
                </a:solidFill>
                <a:ea typeface="可画糕点铺"/>
              </a:rPr>
              <a:t>時常搞不懂</a:t>
            </a:r>
          </a:p>
          <a:p>
            <a:pPr marL="0" lvl="0" indent="0" algn="ctr">
              <a:lnSpc>
                <a:spcPts val="6160"/>
              </a:lnSpc>
              <a:spcBef>
                <a:spcPct val="0"/>
              </a:spcBef>
            </a:pPr>
            <a:r>
              <a:rPr lang="en-US" sz="5600" spc="-135">
                <a:solidFill>
                  <a:srgbClr val="595959"/>
                </a:solidFill>
                <a:ea typeface="可画糕点铺"/>
              </a:rPr>
              <a:t>別人在想啥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994255" y="3571238"/>
            <a:ext cx="1239263" cy="1239263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691A7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994255" y="3479225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5">
                <a:solidFill>
                  <a:srgbClr val="FFFFFF"/>
                </a:solidFill>
                <a:latin typeface="Open Sans"/>
              </a:rPr>
              <a:t>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524368" y="3571238"/>
            <a:ext cx="1239263" cy="123926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691A7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524368" y="3479225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5">
                <a:solidFill>
                  <a:srgbClr val="FFFFFF"/>
                </a:solidFill>
                <a:latin typeface="Open Sans"/>
              </a:rPr>
              <a:t>2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4067918" y="3571238"/>
            <a:ext cx="1239263" cy="1239263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691A7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4067918" y="3479225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5">
                <a:solidFill>
                  <a:srgbClr val="FFFFFF"/>
                </a:solidFill>
                <a:latin typeface="Open Sans"/>
              </a:rPr>
              <a:t>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119265" y="1028700"/>
            <a:ext cx="2049470" cy="81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2"/>
              </a:lnSpc>
              <a:spcBef>
                <a:spcPct val="0"/>
              </a:spcBef>
            </a:pPr>
            <a:r>
              <a:rPr lang="en-US" sz="5400" spc="-131">
                <a:solidFill>
                  <a:srgbClr val="000000"/>
                </a:solidFill>
                <a:ea typeface="可画动感隶书"/>
              </a:rPr>
              <a:t>總結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" y="1138428"/>
            <a:ext cx="5165385" cy="7996428"/>
            <a:chOff x="0" y="0"/>
            <a:chExt cx="6887180" cy="106619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887210" cy="10661904"/>
            </a:xfrm>
            <a:custGeom>
              <a:avLst/>
              <a:gdLst/>
              <a:ahLst/>
              <a:cxnLst/>
              <a:rect l="l" t="t" r="r" b="b"/>
              <a:pathLst>
                <a:path w="6887210" h="10661904">
                  <a:moveTo>
                    <a:pt x="0" y="0"/>
                  </a:moveTo>
                  <a:lnTo>
                    <a:pt x="6887210" y="0"/>
                  </a:lnTo>
                  <a:lnTo>
                    <a:pt x="6887210" y="10661904"/>
                  </a:lnTo>
                  <a:lnTo>
                    <a:pt x="0" y="10661904"/>
                  </a:lnTo>
                  <a:close/>
                </a:path>
              </a:pathLst>
            </a:custGeom>
            <a:solidFill>
              <a:srgbClr val="38B6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7723796" y="1138428"/>
            <a:ext cx="576072" cy="7996428"/>
            <a:chOff x="0" y="0"/>
            <a:chExt cx="768096" cy="1066190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68096" cy="10661904"/>
            </a:xfrm>
            <a:custGeom>
              <a:avLst/>
              <a:gdLst/>
              <a:ahLst/>
              <a:cxnLst/>
              <a:rect l="l" t="t" r="r" b="b"/>
              <a:pathLst>
                <a:path w="768096" h="10661904">
                  <a:moveTo>
                    <a:pt x="0" y="0"/>
                  </a:moveTo>
                  <a:lnTo>
                    <a:pt x="768096" y="0"/>
                  </a:lnTo>
                  <a:lnTo>
                    <a:pt x="768096" y="10661904"/>
                  </a:lnTo>
                  <a:lnTo>
                    <a:pt x="0" y="10661904"/>
                  </a:lnTo>
                  <a:close/>
                </a:path>
              </a:pathLst>
            </a:custGeom>
            <a:solidFill>
              <a:srgbClr val="C8C8C8">
                <a:alpha val="49804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70819" y="4728782"/>
            <a:ext cx="4238343" cy="81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2"/>
              </a:lnSpc>
            </a:pPr>
            <a:r>
              <a:rPr lang="en-US" sz="5400" spc="-221">
                <a:solidFill>
                  <a:srgbClr val="FFFFFF"/>
                </a:solidFill>
                <a:ea typeface="可画动感隶书"/>
              </a:rPr>
              <a:t>上大學後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63640" y="3197351"/>
            <a:ext cx="10561320" cy="3749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>
                <a:solidFill>
                  <a:srgbClr val="595959"/>
                </a:solidFill>
                <a:ea typeface="可画糕点铺"/>
              </a:rPr>
              <a:t>放棄社交</a:t>
            </a:r>
          </a:p>
          <a:p>
            <a:pPr marL="977265" lvl="1" indent="-488632" algn="l">
              <a:lnSpc>
                <a:spcPts val="5832"/>
              </a:lnSpc>
            </a:pPr>
            <a:endParaRPr lang="en-US" sz="5400" spc="-131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>
                <a:solidFill>
                  <a:srgbClr val="595959"/>
                </a:solidFill>
                <a:ea typeface="可画糕点铺"/>
              </a:rPr>
              <a:t>開始使用網路交友</a:t>
            </a:r>
          </a:p>
          <a:p>
            <a:pPr marL="977265" lvl="1" indent="-488632" algn="l">
              <a:lnSpc>
                <a:spcPts val="5832"/>
              </a:lnSpc>
            </a:pPr>
            <a:endParaRPr lang="en-US" sz="5400" spc="-131">
              <a:solidFill>
                <a:srgbClr val="595959"/>
              </a:solidFill>
              <a:ea typeface="可画糕点铺"/>
            </a:endParaRPr>
          </a:p>
          <a:p>
            <a:pPr marL="977265" lvl="1" indent="-488632" algn="l">
              <a:lnSpc>
                <a:spcPts val="5832"/>
              </a:lnSpc>
              <a:buFont typeface="Arial"/>
              <a:buChar char="•"/>
            </a:pPr>
            <a:r>
              <a:rPr lang="en-US" sz="5400" spc="-131">
                <a:solidFill>
                  <a:srgbClr val="595959"/>
                </a:solidFill>
                <a:ea typeface="可画糕点铺"/>
              </a:rPr>
              <a:t>想談戀愛卻不想隨便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430771" y="1959408"/>
            <a:ext cx="9426458" cy="1216023"/>
          </a:xfrm>
          <a:prstGeom prst="rect">
            <a:avLst/>
          </a:prstGeom>
          <a:solidFill>
            <a:srgbClr val="FF66C4"/>
          </a:solidFill>
        </p:spPr>
      </p:sp>
      <p:sp>
        <p:nvSpPr>
          <p:cNvPr id="3" name="TextBox 3"/>
          <p:cNvSpPr txBox="1"/>
          <p:nvPr/>
        </p:nvSpPr>
        <p:spPr>
          <a:xfrm>
            <a:off x="6247200" y="4902889"/>
            <a:ext cx="5793600" cy="2508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799"/>
              </a:lnSpc>
            </a:pPr>
            <a:r>
              <a:rPr lang="en-US" sz="6999" spc="-167">
                <a:solidFill>
                  <a:srgbClr val="595959"/>
                </a:solidFill>
                <a:ea typeface="可画糕点铺"/>
              </a:rPr>
              <a:t>暗戀？</a:t>
            </a:r>
          </a:p>
          <a:p>
            <a:pPr marL="0" lvl="0" indent="0" algn="ctr">
              <a:lnSpc>
                <a:spcPts val="9799"/>
              </a:lnSpc>
            </a:pPr>
            <a:r>
              <a:rPr lang="en-US" sz="6999" spc="-169">
                <a:solidFill>
                  <a:srgbClr val="595959"/>
                </a:solidFill>
                <a:ea typeface="可画糕点铺"/>
              </a:rPr>
              <a:t>主動告白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682339" y="8356599"/>
            <a:ext cx="5576961" cy="901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</a:pPr>
            <a:r>
              <a:rPr lang="en-US" sz="4999" spc="-121">
                <a:solidFill>
                  <a:srgbClr val="595959"/>
                </a:solidFill>
                <a:ea typeface="可画糕点铺"/>
              </a:rPr>
              <a:t>被用小作文拒絕了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2070029"/>
            <a:ext cx="18288000" cy="1225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799"/>
              </a:lnSpc>
            </a:pPr>
            <a:r>
              <a:rPr lang="en-US" sz="7999" spc="-194" dirty="0" err="1">
                <a:solidFill>
                  <a:srgbClr val="FFFFFF"/>
                </a:solidFill>
                <a:ea typeface="可画动感隶书"/>
              </a:rPr>
              <a:t>戀愛關係-暗戀階段</a:t>
            </a:r>
            <a:endParaRPr lang="en-US" sz="7999" spc="-194" dirty="0">
              <a:solidFill>
                <a:srgbClr val="FFFFFF"/>
              </a:solidFill>
              <a:ea typeface="可画动感隶书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11682339" y="8270875"/>
            <a:ext cx="5576961" cy="1216023"/>
          </a:xfrm>
          <a:prstGeom prst="rect">
            <a:avLst/>
          </a:prstGeom>
          <a:solidFill>
            <a:srgbClr val="FF66C4"/>
          </a:solid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430771" y="1917654"/>
            <a:ext cx="9426458" cy="1216023"/>
          </a:xfrm>
          <a:prstGeom prst="rect">
            <a:avLst/>
          </a:prstGeom>
          <a:solidFill>
            <a:srgbClr val="FF66C4"/>
          </a:solidFill>
        </p:spPr>
      </p:sp>
      <p:sp>
        <p:nvSpPr>
          <p:cNvPr id="3" name="TextBox 3"/>
          <p:cNvSpPr txBox="1"/>
          <p:nvPr/>
        </p:nvSpPr>
        <p:spPr>
          <a:xfrm>
            <a:off x="6247200" y="4902889"/>
            <a:ext cx="5793600" cy="2508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spc="-167">
                <a:solidFill>
                  <a:srgbClr val="595959"/>
                </a:solidFill>
                <a:ea typeface="可画糕点铺"/>
              </a:rPr>
              <a:t>以為</a:t>
            </a:r>
          </a:p>
          <a:p>
            <a:pPr marL="0" lvl="0" indent="0" algn="ctr">
              <a:lnSpc>
                <a:spcPts val="9799"/>
              </a:lnSpc>
            </a:pPr>
            <a:r>
              <a:rPr lang="en-US" sz="6999" spc="-169">
                <a:solidFill>
                  <a:srgbClr val="595959"/>
                </a:solidFill>
                <a:ea typeface="可画糕点铺"/>
              </a:rPr>
              <a:t>他喜歡我？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682339" y="8356599"/>
            <a:ext cx="5576961" cy="901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</a:pPr>
            <a:r>
              <a:rPr lang="en-US" sz="4999" spc="-121">
                <a:solidFill>
                  <a:srgbClr val="595959"/>
                </a:solidFill>
                <a:ea typeface="可画糕点铺"/>
              </a:rPr>
              <a:t>哈哈，想太多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2070029"/>
            <a:ext cx="18288000" cy="1225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799"/>
              </a:lnSpc>
            </a:pPr>
            <a:r>
              <a:rPr lang="en-US" sz="7999" spc="-194">
                <a:solidFill>
                  <a:srgbClr val="FFFFFF"/>
                </a:solidFill>
                <a:ea typeface="可画动感隶书"/>
              </a:rPr>
              <a:t>戀愛關係-暗戀階段</a:t>
            </a:r>
          </a:p>
        </p:txBody>
      </p:sp>
      <p:sp>
        <p:nvSpPr>
          <p:cNvPr id="6" name="AutoShape 6"/>
          <p:cNvSpPr/>
          <p:nvPr/>
        </p:nvSpPr>
        <p:spPr>
          <a:xfrm>
            <a:off x="12040800" y="8270875"/>
            <a:ext cx="4799400" cy="1216023"/>
          </a:xfrm>
          <a:prstGeom prst="rect">
            <a:avLst/>
          </a:prstGeom>
          <a:solidFill>
            <a:srgbClr val="FF66C4"/>
          </a:solid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430771" y="1943100"/>
            <a:ext cx="9426458" cy="1216023"/>
          </a:xfrm>
          <a:prstGeom prst="rect">
            <a:avLst/>
          </a:prstGeom>
          <a:solidFill>
            <a:srgbClr val="CB6CE6"/>
          </a:solidFill>
        </p:spPr>
      </p:sp>
      <p:sp>
        <p:nvSpPr>
          <p:cNvPr id="3" name="TextBox 3"/>
          <p:cNvSpPr txBox="1"/>
          <p:nvPr/>
        </p:nvSpPr>
        <p:spPr>
          <a:xfrm>
            <a:off x="6247200" y="4902889"/>
            <a:ext cx="5793600" cy="2508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799"/>
              </a:lnSpc>
            </a:pPr>
            <a:r>
              <a:rPr lang="en-US" sz="6999" spc="-169">
                <a:solidFill>
                  <a:srgbClr val="595959"/>
                </a:solidFill>
                <a:ea typeface="可画糕点铺"/>
              </a:rPr>
              <a:t>認識不久的人交往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682339" y="7913687"/>
            <a:ext cx="5576961" cy="1787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 spc="-119">
                <a:solidFill>
                  <a:srgbClr val="595959"/>
                </a:solidFill>
                <a:ea typeface="可画糕点铺"/>
              </a:rPr>
              <a:t>做朋友、做戀人</a:t>
            </a:r>
          </a:p>
          <a:p>
            <a:pPr marL="0" lvl="0" indent="0" algn="ctr">
              <a:lnSpc>
                <a:spcPts val="6999"/>
              </a:lnSpc>
            </a:pPr>
            <a:r>
              <a:rPr lang="en-US" sz="4999" spc="-121">
                <a:solidFill>
                  <a:srgbClr val="595959"/>
                </a:solidFill>
                <a:ea typeface="可画糕点铺"/>
              </a:rPr>
              <a:t>表現不同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2070029"/>
            <a:ext cx="18288000" cy="1225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799"/>
              </a:lnSpc>
            </a:pPr>
            <a:r>
              <a:rPr lang="en-US" sz="7999" spc="-194">
                <a:solidFill>
                  <a:srgbClr val="FFFFFF"/>
                </a:solidFill>
                <a:ea typeface="可画动感隶书"/>
              </a:rPr>
              <a:t>戀愛關係-在一起</a:t>
            </a:r>
          </a:p>
        </p:txBody>
      </p:sp>
      <p:sp>
        <p:nvSpPr>
          <p:cNvPr id="6" name="AutoShape 6"/>
          <p:cNvSpPr/>
          <p:nvPr/>
        </p:nvSpPr>
        <p:spPr>
          <a:xfrm>
            <a:off x="11113321" y="7625455"/>
            <a:ext cx="6145979" cy="2075758"/>
          </a:xfrm>
          <a:prstGeom prst="rect">
            <a:avLst/>
          </a:prstGeom>
          <a:solidFill>
            <a:srgbClr val="CB6CE6"/>
          </a:solid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82</Words>
  <Application>Microsoft Office PowerPoint</Application>
  <PresentationFormat>自訂</PresentationFormat>
  <Paragraphs>70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Open Sans</vt:lpstr>
      <vt:lpstr>Arial</vt:lpstr>
      <vt:lpstr>可画糕点铺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情緒管理.pptx</dc:title>
  <cp:lastModifiedBy>韋婷 王</cp:lastModifiedBy>
  <cp:revision>5</cp:revision>
  <dcterms:created xsi:type="dcterms:W3CDTF">2006-08-16T00:00:00Z</dcterms:created>
  <dcterms:modified xsi:type="dcterms:W3CDTF">2023-05-23T18:04:45Z</dcterms:modified>
  <dc:identifier>DAFjwJXHSjw</dc:identifier>
</cp:coreProperties>
</file>

<file path=docProps/thumbnail.jpeg>
</file>